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60" r:id="rId4"/>
    <p:sldId id="300" r:id="rId5"/>
    <p:sldId id="301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2" r:id="rId14"/>
    <p:sldId id="311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2" r:id="rId34"/>
    <p:sldId id="333" r:id="rId3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6" d="100"/>
          <a:sy n="76" d="100"/>
        </p:scale>
        <p:origin x="2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183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944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707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536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206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823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981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697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556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811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41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587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74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55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501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258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31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41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784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06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495675" y="1234168"/>
            <a:ext cx="5547225" cy="43801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/>
          <p:cNvSpPr>
            <a:spLocks noGrp="1"/>
          </p:cNvSpPr>
          <p:nvPr>
            <p:ph type="pic" sz="half" idx="13"/>
          </p:nvPr>
        </p:nvSpPr>
        <p:spPr>
          <a:xfrm>
            <a:off x="6850824" y="534011"/>
            <a:ext cx="4213818" cy="57899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 8"/>
          <p:cNvSpPr>
            <a:spLocks noGrp="1"/>
          </p:cNvSpPr>
          <p:nvPr>
            <p:ph type="pic" sz="half" idx="13"/>
          </p:nvPr>
        </p:nvSpPr>
        <p:spPr>
          <a:xfrm>
            <a:off x="1076743" y="1706185"/>
            <a:ext cx="6610351" cy="4114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reeform 8"/>
          <p:cNvSpPr>
            <a:spLocks noGrp="1"/>
          </p:cNvSpPr>
          <p:nvPr>
            <p:ph type="pic" sz="half" idx="13"/>
          </p:nvPr>
        </p:nvSpPr>
        <p:spPr>
          <a:xfrm>
            <a:off x="5163490" y="1346001"/>
            <a:ext cx="5107949" cy="416599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4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49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 5"/>
          <p:cNvSpPr/>
          <p:nvPr/>
        </p:nvSpPr>
        <p:spPr>
          <a:xfrm>
            <a:off x="408875" y="1820667"/>
            <a:ext cx="11453099" cy="3052699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extBox 13"/>
          <p:cNvSpPr txBox="1"/>
          <p:nvPr/>
        </p:nvSpPr>
        <p:spPr>
          <a:xfrm>
            <a:off x="10014747" y="4202525"/>
            <a:ext cx="1486943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4400" spc="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ko-KR" altLang="en-US" sz="32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원 </a:t>
            </a:r>
            <a:r>
              <a:rPr lang="ko-KR" altLang="en-US" sz="32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묵영</a:t>
            </a:r>
            <a:endParaRPr sz="32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2673819" y="3285462"/>
            <a:ext cx="895854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4400" spc="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48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KS </a:t>
            </a:r>
            <a:r>
              <a:rPr lang="ko-KR" altLang="en-US" sz="48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연도별 인보이스 정합성 검증</a:t>
            </a:r>
            <a:endParaRPr sz="48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2816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pPr lvl="0"/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2-2-5. Exception</a:t>
            </a:r>
          </a:p>
          <a:p>
            <a:pPr lvl="0"/>
            <a:r>
              <a:rPr lang="en-US" altLang="ko-KR" sz="2000" noProof="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 </a:t>
            </a:r>
            <a:r>
              <a:rPr lang="en-US" altLang="ko-KR" sz="1600" noProof="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2-2-6.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Result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Initialization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6" y="3664790"/>
            <a:ext cx="1803901" cy="30574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019" y="1633157"/>
            <a:ext cx="2308225" cy="508909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738387" y="1673397"/>
            <a:ext cx="2082800" cy="674914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5821187" y="2010854"/>
            <a:ext cx="754743" cy="2140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6648501" y="1986732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 err="1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InitAllApplications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731130" y="2580076"/>
            <a:ext cx="2082800" cy="674914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8" name="꺾인 연결선 17"/>
          <p:cNvCxnSpPr>
            <a:stCxn id="17" idx="3"/>
          </p:cNvCxnSpPr>
          <p:nvPr/>
        </p:nvCxnSpPr>
        <p:spPr>
          <a:xfrm>
            <a:off x="5813930" y="2917533"/>
            <a:ext cx="754743" cy="2140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641244" y="2893411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 err="1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ACME_Login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745644" y="3502789"/>
            <a:ext cx="2082800" cy="674914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1" name="꺾인 연결선 20"/>
          <p:cNvCxnSpPr>
            <a:stCxn id="20" idx="3"/>
          </p:cNvCxnSpPr>
          <p:nvPr/>
        </p:nvCxnSpPr>
        <p:spPr>
          <a:xfrm>
            <a:off x="5828444" y="3840246"/>
            <a:ext cx="754743" cy="2140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655758" y="3816124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 err="1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NavigateTo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45644" y="4963193"/>
            <a:ext cx="2082800" cy="674914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4" name="꺾인 연결선 23"/>
          <p:cNvCxnSpPr>
            <a:stCxn id="23" idx="3"/>
          </p:cNvCxnSpPr>
          <p:nvPr/>
        </p:nvCxnSpPr>
        <p:spPr>
          <a:xfrm>
            <a:off x="5828444" y="5300650"/>
            <a:ext cx="754743" cy="2140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6611566" y="5300650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 err="1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Delete_File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745644" y="5868025"/>
            <a:ext cx="2082800" cy="674914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7" name="꺾인 연결선 26"/>
          <p:cNvCxnSpPr>
            <a:stCxn id="26" idx="3"/>
          </p:cNvCxnSpPr>
          <p:nvPr/>
        </p:nvCxnSpPr>
        <p:spPr>
          <a:xfrm>
            <a:off x="5828444" y="6205482"/>
            <a:ext cx="754743" cy="2140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6655758" y="6181360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 err="1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Data_Transform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522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802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7907" y="172346"/>
            <a:ext cx="7597385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393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Initialization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6" y="3664790"/>
            <a:ext cx="1803901" cy="30574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97" y="2355687"/>
            <a:ext cx="2558284" cy="4355801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629297" y="1790034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1. </a:t>
            </a:r>
            <a:r>
              <a:rPr kumimoji="0" lang="en-US" altLang="ko-KR" sz="1800" i="0" u="none" strike="noStrike" normalizeH="0" baseline="0" dirty="0" err="1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InitAllApplications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6858010" y="3500133"/>
            <a:ext cx="523218" cy="1539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contains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31" name="왼쪽 대괄호 30"/>
          <p:cNvSpPr/>
          <p:nvPr/>
        </p:nvSpPr>
        <p:spPr>
          <a:xfrm>
            <a:off x="8048055" y="1912632"/>
            <a:ext cx="283029" cy="4798856"/>
          </a:xfrm>
          <a:prstGeom prst="leftBracket">
            <a:avLst>
              <a:gd name="adj" fmla="val 226281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2" name="왼쪽 대괄호 31"/>
          <p:cNvSpPr/>
          <p:nvPr/>
        </p:nvSpPr>
        <p:spPr>
          <a:xfrm rot="10800000">
            <a:off x="9923324" y="1912632"/>
            <a:ext cx="283029" cy="4798856"/>
          </a:xfrm>
          <a:prstGeom prst="leftBracket">
            <a:avLst>
              <a:gd name="adj" fmla="val 226281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78569" y="2537067"/>
            <a:ext cx="1897271" cy="6617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1.Template_Open</a:t>
            </a:r>
          </a:p>
          <a:p>
            <a:r>
              <a:rPr lang="en-US" altLang="ko-KR" sz="20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15097" y="3807239"/>
            <a:ext cx="1897271" cy="6617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7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2</a:t>
            </a:r>
            <a:r>
              <a:rPr kumimoji="0" lang="en-US" altLang="ko-K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.Copy_invoice</a:t>
            </a:r>
          </a:p>
          <a:p>
            <a:r>
              <a:rPr lang="en-US" altLang="ko-KR" sz="20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15097" y="5077411"/>
            <a:ext cx="1897271" cy="6617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3.Create_Folder</a:t>
            </a:r>
          </a:p>
          <a:p>
            <a:r>
              <a:rPr lang="en-US" altLang="ko-KR" sz="20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4424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7907" y="172346"/>
            <a:ext cx="7597385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Initialization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7169242" y="3502260"/>
            <a:ext cx="523218" cy="1539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contains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64" y="3641507"/>
            <a:ext cx="2340000" cy="30807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78" y="3641507"/>
            <a:ext cx="2340000" cy="30807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92" y="3641507"/>
            <a:ext cx="2340000" cy="308074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507534" y="1719083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1.InitAllApplications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07534" y="2551742"/>
            <a:ext cx="1897271" cy="9079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1.Template_Open</a:t>
            </a:r>
          </a:p>
          <a:p>
            <a:r>
              <a:rPr lang="en-US" altLang="ko-KR" sz="20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Read Full Invoice               Report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37287" y="2551742"/>
            <a:ext cx="1897271" cy="6617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7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2</a:t>
            </a:r>
            <a:r>
              <a:rPr kumimoji="0" lang="en-US" altLang="ko-K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.Copy_invoice</a:t>
            </a:r>
          </a:p>
          <a:p>
            <a:r>
              <a:rPr lang="en-US" altLang="ko-KR" sz="20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Template to Result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67040" y="2551742"/>
            <a:ext cx="1897271" cy="6617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3.Create_Folder</a:t>
            </a:r>
          </a:p>
          <a:p>
            <a:r>
              <a:rPr lang="en-US" altLang="ko-KR" sz="20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Monthly Folder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49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7907" y="172346"/>
            <a:ext cx="7597385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Initialization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507534" y="1675459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2. </a:t>
            </a:r>
            <a:r>
              <a:rPr lang="en-US" altLang="ko-KR" dirty="0" err="1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Delete_File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04251" y="2249221"/>
            <a:ext cx="360328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Start after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Delete File in </a:t>
            </a:r>
            <a:r>
              <a:rPr kumimoji="0" lang="en-US" altLang="ko-KR" sz="1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SourceData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Folder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05292" y="2250640"/>
            <a:ext cx="360000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Assign </a:t>
            </a:r>
            <a:r>
              <a:rPr kumimoji="0" lang="en-US" altLang="ko-K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CurrentRow</a:t>
            </a: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(“Vendor”)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Copy </a:t>
            </a:r>
            <a:r>
              <a:rPr kumimoji="0" lang="en-US" altLang="ko-K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VendorID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and Paste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92" y="2964141"/>
            <a:ext cx="3600000" cy="37581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34" y="2964141"/>
            <a:ext cx="3600000" cy="375810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7305292" y="1674099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3.</a:t>
            </a:r>
            <a:r>
              <a:rPr lang="en-US" altLang="ko-KR" dirty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dirty="0" err="1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Data_Transform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540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1" y="519526"/>
            <a:ext cx="688817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Get </a:t>
            </a:r>
            <a:r>
              <a:rPr lang="en-US" altLang="ko-KR" sz="3200" dirty="0" err="1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TransactionData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073" y="2532743"/>
            <a:ext cx="4187734" cy="4189506"/>
          </a:xfrm>
          <a:prstGeom prst="rect">
            <a:avLst/>
          </a:prstGeom>
        </p:spPr>
      </p:pic>
      <p:cxnSp>
        <p:nvCxnSpPr>
          <p:cNvPr id="29" name="꺾인 연결선 28"/>
          <p:cNvCxnSpPr/>
          <p:nvPr/>
        </p:nvCxnSpPr>
        <p:spPr>
          <a:xfrm>
            <a:off x="9662807" y="3810161"/>
            <a:ext cx="754743" cy="2140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>
            <a:off x="9662806" y="4424458"/>
            <a:ext cx="754743" cy="2140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/>
          <p:nvPr/>
        </p:nvCxnSpPr>
        <p:spPr>
          <a:xfrm>
            <a:off x="9662807" y="5087579"/>
            <a:ext cx="754743" cy="2140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rot="10800000">
            <a:off x="4579258" y="5558972"/>
            <a:ext cx="895819" cy="2212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/>
          <p:nvPr/>
        </p:nvCxnSpPr>
        <p:spPr>
          <a:xfrm rot="10800000">
            <a:off x="4579258" y="6262915"/>
            <a:ext cx="895817" cy="22478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rot="10800000">
            <a:off x="4579254" y="4855030"/>
            <a:ext cx="895819" cy="2212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5696857" y="4804229"/>
            <a:ext cx="1756229" cy="497435"/>
          </a:xfrm>
          <a:prstGeom prst="roundRect">
            <a:avLst/>
          </a:prstGeom>
          <a:solidFill>
            <a:srgbClr val="FFFFFF">
              <a:alpha val="0"/>
            </a:srgbClr>
          </a:solidFill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696856" y="5420878"/>
            <a:ext cx="1756229" cy="497435"/>
          </a:xfrm>
          <a:prstGeom prst="roundRect">
            <a:avLst/>
          </a:prstGeom>
          <a:solidFill>
            <a:srgbClr val="FFFFFF">
              <a:alpha val="0"/>
            </a:srgbClr>
          </a:solidFill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696857" y="6075372"/>
            <a:ext cx="1756229" cy="497435"/>
          </a:xfrm>
          <a:prstGeom prst="roundRect">
            <a:avLst/>
          </a:prstGeom>
          <a:solidFill>
            <a:srgbClr val="FFFFFF">
              <a:alpha val="0"/>
            </a:srgbClr>
          </a:solidFill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670800" y="3591588"/>
            <a:ext cx="1756229" cy="497435"/>
          </a:xfrm>
          <a:prstGeom prst="roundRect">
            <a:avLst/>
          </a:prstGeom>
          <a:solidFill>
            <a:srgbClr val="FFFFFF">
              <a:alpha val="0"/>
            </a:srgbClr>
          </a:solidFill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670799" y="4230915"/>
            <a:ext cx="1756229" cy="497435"/>
          </a:xfrm>
          <a:prstGeom prst="roundRect">
            <a:avLst/>
          </a:prstGeom>
          <a:solidFill>
            <a:srgbClr val="FFFFFF">
              <a:alpha val="0"/>
            </a:srgbClr>
          </a:solidFill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670799" y="4862731"/>
            <a:ext cx="1756229" cy="497435"/>
          </a:xfrm>
          <a:prstGeom prst="roundRect">
            <a:avLst/>
          </a:prstGeom>
          <a:solidFill>
            <a:srgbClr val="FFFFFF">
              <a:alpha val="0"/>
            </a:srgbClr>
          </a:solidFill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360052" y="4315051"/>
            <a:ext cx="121920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Data Download</a:t>
            </a:r>
            <a:endParaRPr kumimoji="0" lang="ko-KR" altLang="en-US" sz="16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360052" y="5204170"/>
            <a:ext cx="1219200" cy="61293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Total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Verification</a:t>
            </a:r>
            <a:endParaRPr kumimoji="0" lang="ko-KR" altLang="en-US" sz="15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372537" y="6059764"/>
            <a:ext cx="1219200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Sign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OX</a:t>
            </a:r>
            <a:endParaRPr kumimoji="0" lang="ko-KR" altLang="en-US" sz="16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417550" y="3582555"/>
            <a:ext cx="1219200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Filtering</a:t>
            </a:r>
            <a:endParaRPr kumimoji="0" lang="ko-KR" altLang="en-US" sz="16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417550" y="4403170"/>
            <a:ext cx="1219200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Input Data</a:t>
            </a:r>
            <a:endParaRPr kumimoji="0" lang="ko-KR" altLang="en-US" sz="16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417550" y="5110330"/>
            <a:ext cx="1219200" cy="5788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Report data</a:t>
            </a:r>
            <a:r>
              <a:rPr kumimoji="0" lang="en-US" altLang="ko-KR" sz="1400" i="0" u="none" strike="noStrike" normalizeH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Filtering</a:t>
            </a:r>
            <a:endParaRPr kumimoji="0" lang="ko-KR" altLang="en-US" sz="14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31543" y="3048000"/>
            <a:ext cx="2336800" cy="159657"/>
          </a:xfrm>
          <a:prstGeom prst="roundRect">
            <a:avLst/>
          </a:prstGeom>
          <a:solidFill>
            <a:srgbClr val="FFFFFF">
              <a:alpha val="0"/>
            </a:srgbClr>
          </a:solidFill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55" name="꺾인 연결선 54"/>
          <p:cNvCxnSpPr>
            <a:stCxn id="38" idx="1"/>
          </p:cNvCxnSpPr>
          <p:nvPr/>
        </p:nvCxnSpPr>
        <p:spPr>
          <a:xfrm rot="10800000" flipH="1">
            <a:off x="5631543" y="2148115"/>
            <a:ext cx="544286" cy="979715"/>
          </a:xfrm>
          <a:prstGeom prst="bentConnector4">
            <a:avLst>
              <a:gd name="adj1" fmla="val -106000"/>
              <a:gd name="adj2" fmla="val 102222"/>
            </a:avLst>
          </a:prstGeom>
          <a:noFill/>
          <a:ln w="254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TextBox 60"/>
          <p:cNvSpPr txBox="1"/>
          <p:nvPr/>
        </p:nvSpPr>
        <p:spPr>
          <a:xfrm>
            <a:off x="6241143" y="1826785"/>
            <a:ext cx="539560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en-US" altLang="ko-K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TransactionNumber</a:t>
            </a: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&lt;= </a:t>
            </a:r>
            <a:r>
              <a:rPr kumimoji="0" lang="en-US" altLang="ko-K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dt_TransactionData.Rowcount</a:t>
            </a:r>
            <a:endParaRPr kumimoji="0" lang="en-US" altLang="ko-K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lang="en-US" altLang="ko-KR" sz="16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TransactionNumber</a:t>
            </a:r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초기값 </a:t>
            </a:r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: 1 ( 1</a:t>
            </a:r>
            <a:r>
              <a:rPr lang="ko-KR" altLang="en-US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씩 증가</a:t>
            </a:r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)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29938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1" y="519526"/>
            <a:ext cx="688817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Get </a:t>
            </a:r>
            <a:r>
              <a:rPr lang="en-US" altLang="ko-KR" sz="3200" dirty="0" err="1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TransactionData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450771" y="1787358"/>
            <a:ext cx="2117610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Data Download</a:t>
            </a:r>
            <a:endParaRPr kumimoji="0" lang="ko-KR" altLang="en-US" sz="16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00" y="3282665"/>
            <a:ext cx="2340000" cy="34395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07" y="3270585"/>
            <a:ext cx="2340000" cy="34516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92" y="3294745"/>
            <a:ext cx="2340000" cy="343958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97900" y="2261725"/>
            <a:ext cx="7481161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Type into : </a:t>
            </a:r>
            <a:r>
              <a:rPr kumimoji="0" lang="en-US" altLang="ko-KR" sz="1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TransactionItem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(“Vendor”)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Month : Else if -&gt; </a:t>
            </a:r>
            <a:r>
              <a:rPr kumimoji="0" lang="en-US" altLang="ko-KR" sz="1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TransactionItem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(“Month”) </a:t>
            </a:r>
            <a:r>
              <a:rPr kumimoji="0" lang="ko-KR" alt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월별로 할당</a:t>
            </a:r>
            <a:endParaRPr kumimoji="0" lang="en-US" altLang="ko-KR" sz="1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  Ex) else if – 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TransactionItem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(“Month”) = 1 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이면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“January”</a:t>
            </a:r>
            <a:endParaRPr kumimoji="0" lang="en-US" altLang="ko-KR" sz="1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30488" y="6180083"/>
            <a:ext cx="1425203" cy="485578"/>
          </a:xfrm>
          <a:prstGeom prst="round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9167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1" y="519526"/>
            <a:ext cx="688817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Get </a:t>
            </a:r>
            <a:r>
              <a:rPr lang="en-US" altLang="ko-KR" sz="3200" dirty="0" err="1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TransactionData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450771" y="1787358"/>
            <a:ext cx="2117610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Data Download</a:t>
            </a:r>
            <a:endParaRPr kumimoji="0" lang="ko-KR" altLang="en-US" sz="16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97900" y="2261725"/>
            <a:ext cx="7481161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en-US" altLang="ko-KR" sz="1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SourceData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ko-KR" alt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폴더에 파일 다운로드 후</a:t>
            </a:r>
            <a:endParaRPr kumimoji="0" lang="en-US" altLang="ko-KR" sz="1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ko-KR" alt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앞서 만든 </a:t>
            </a:r>
            <a:r>
              <a:rPr kumimoji="0" lang="en-US" altLang="ko-KR" sz="1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SourceData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ko-KR" alt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폴더 안의 월별 폴더에 각각 복사</a:t>
            </a:r>
            <a:endParaRPr kumimoji="0" lang="en-US" altLang="ko-KR" sz="1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   (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수기 검토 가능하도록 월별 폴더로 보관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)</a:t>
            </a:r>
            <a:endParaRPr kumimoji="0" lang="en-US" altLang="ko-KR" sz="1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44" y="3751795"/>
            <a:ext cx="3436522" cy="29704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660" y="5401468"/>
            <a:ext cx="92533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Copy</a:t>
            </a:r>
            <a:r>
              <a:rPr lang="en-US" altLang="ko-KR" sz="16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File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7114315" y="5728883"/>
            <a:ext cx="536028" cy="144687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69" b="45084"/>
          <a:stretch/>
        </p:blipFill>
        <p:spPr>
          <a:xfrm>
            <a:off x="7890892" y="3694200"/>
            <a:ext cx="3020673" cy="30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1" y="519526"/>
            <a:ext cx="688817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Get </a:t>
            </a:r>
            <a:r>
              <a:rPr lang="en-US" altLang="ko-KR" sz="3200" dirty="0" err="1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TransactionData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450771" y="1787358"/>
            <a:ext cx="2117610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kumimoji="0" lang="en-US" altLang="ko-KR" sz="1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Data </a:t>
            </a:r>
            <a:r>
              <a:rPr lang="en-US" altLang="ko-KR" sz="1600" dirty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Verification</a:t>
            </a:r>
            <a:endParaRPr kumimoji="0" lang="ko-KR" altLang="en-US" sz="16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97900" y="2261725"/>
            <a:ext cx="748116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Path Exists : 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파일 존재여부 파악 후 존재하면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(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파일다운로드 되었으면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) 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실행</a:t>
            </a:r>
            <a:endParaRPr lang="en-US" altLang="ko-KR" sz="14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ko-KR" alt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다운받은 월별 데이터 읽어주기</a:t>
            </a:r>
            <a:endParaRPr kumimoji="0" lang="en-US" altLang="ko-KR" sz="1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파일의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Row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가 한 개가 아닐 수도 있으므로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For Each Row Activity 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사용하여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Total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값 모두 </a:t>
            </a:r>
            <a:r>
              <a:rPr lang="ko-KR" altLang="en-US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더해줌</a:t>
            </a:r>
            <a:endParaRPr lang="en-US" altLang="ko-KR" sz="14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ko-KR" alt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모두 더해준 </a:t>
            </a:r>
            <a:r>
              <a:rPr kumimoji="0" lang="en-US" altLang="ko-KR" sz="1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Str_Result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를 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TransactionItem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과 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dt_TransactionData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ACME_Total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에 할당</a:t>
            </a:r>
            <a:endParaRPr kumimoji="0" lang="en-US" altLang="ko-KR" sz="1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088" y="3750500"/>
            <a:ext cx="2340000" cy="10891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90" y="3750500"/>
            <a:ext cx="2340000" cy="29717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92" y="3750500"/>
            <a:ext cx="2340000" cy="29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91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1" y="519526"/>
            <a:ext cx="688817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Get </a:t>
            </a:r>
            <a:r>
              <a:rPr lang="en-US" altLang="ko-KR" sz="3200" dirty="0" err="1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TransactionData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450771" y="1787358"/>
            <a:ext cx="2117610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kumimoji="0" lang="en-US" altLang="ko-KR" sz="1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Data </a:t>
            </a:r>
            <a:r>
              <a:rPr lang="en-US" altLang="ko-KR" sz="1600" dirty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Verification</a:t>
            </a:r>
            <a:endParaRPr kumimoji="0" lang="ko-KR" altLang="en-US" sz="16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97900" y="2209875"/>
            <a:ext cx="7481161" cy="1600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if : 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dt_TransactionData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(“Total”) = 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dt_TransactionData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(“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ACME_Total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”)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  (</a:t>
            </a:r>
            <a:r>
              <a:rPr lang="ko-KR" altLang="en-US" sz="1400" dirty="0" smtClean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이때</a:t>
            </a:r>
            <a:r>
              <a:rPr lang="ko-KR" altLang="en-US" sz="1400" dirty="0" smtClean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cdbl</a:t>
            </a:r>
            <a:r>
              <a:rPr lang="en-US" altLang="ko-KR" sz="1400" dirty="0" smtClean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(</a:t>
            </a:r>
            <a:r>
              <a:rPr lang="en-US" altLang="ko-KR" sz="1400" dirty="0" err="1" smtClean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dt_TransactionData</a:t>
            </a:r>
            <a:r>
              <a:rPr lang="en-US" altLang="ko-KR" sz="1400" dirty="0" smtClean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(“Total”)</a:t>
            </a:r>
            <a:r>
              <a:rPr lang="en-US" altLang="ko-KR" sz="1400" dirty="0" smtClean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)</a:t>
            </a:r>
            <a:r>
              <a:rPr lang="ko-KR" altLang="en-US" sz="1400" dirty="0" smtClean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을 하여 소수점까지 비교 가능하게 해줌</a:t>
            </a:r>
            <a:endParaRPr lang="en-US" altLang="ko-KR" sz="1400" dirty="0" smtClean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Then : (“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검증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“) = “O”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Else : (“</a:t>
            </a:r>
            <a:r>
              <a:rPr kumimoji="0" lang="ko-KR" alt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검증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”) = “X”</a:t>
            </a:r>
          </a:p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Else if : String 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isNullOrWhiteSpace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(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TranceactionItem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(“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ACME_Total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”) </a:t>
            </a:r>
          </a:p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빈칸이면 다운로드 실패 입력</a:t>
            </a:r>
            <a:endParaRPr lang="en-US" altLang="ko-KR" sz="14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빈칸이 아니면 데이터 불일치 입력</a:t>
            </a:r>
            <a:endParaRPr kumimoji="0" lang="en-US" altLang="ko-KR" sz="1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39" y="3858261"/>
            <a:ext cx="2340000" cy="706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035" y="3858262"/>
            <a:ext cx="2340000" cy="28639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92" y="3858261"/>
            <a:ext cx="2340000" cy="286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869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1" y="519526"/>
            <a:ext cx="688817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Get </a:t>
            </a:r>
            <a:r>
              <a:rPr lang="en-US" altLang="ko-KR" sz="3200" dirty="0" err="1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TransactionData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07534" y="1675459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Filtering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4251" y="2249221"/>
            <a:ext cx="360328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“</a:t>
            </a:r>
            <a:r>
              <a:rPr kumimoji="0" lang="en-US" altLang="ko-KR" sz="1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ACME_Total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”, “</a:t>
            </a:r>
            <a:r>
              <a:rPr kumimoji="0" lang="ko-KR" alt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검증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”, “</a:t>
            </a:r>
            <a:r>
              <a:rPr kumimoji="0" lang="ko-KR" alt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오류 원인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To Write Original Data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05292" y="2250640"/>
            <a:ext cx="360000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After Input </a:t>
            </a:r>
            <a:r>
              <a:rPr kumimoji="0" lang="en-US" altLang="ko-K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FilteringData</a:t>
            </a:r>
            <a:endParaRPr kumimoji="0" lang="en-US" altLang="ko-KR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Read </a:t>
            </a:r>
            <a:r>
              <a:rPr kumimoji="0" lang="en-US" altLang="ko-K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DataTable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05292" y="1674099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Input Data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34" y="2941780"/>
            <a:ext cx="3600000" cy="37804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92" y="2941779"/>
            <a:ext cx="3600000" cy="37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54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ctangle 5"/>
          <p:cNvSpPr/>
          <p:nvPr/>
        </p:nvSpPr>
        <p:spPr>
          <a:xfrm>
            <a:off x="-2" y="0"/>
            <a:ext cx="3817260" cy="6858000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1" name="Rectangle 2"/>
          <p:cNvSpPr txBox="1"/>
          <p:nvPr/>
        </p:nvSpPr>
        <p:spPr>
          <a:xfrm>
            <a:off x="-396789" y="2342560"/>
            <a:ext cx="4429963" cy="1439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lnSpc>
                <a:spcPct val="150000"/>
              </a:lnSpc>
              <a:defRPr sz="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ctr"/>
            <a:r>
              <a:rPr lang="en-US" sz="6400" u="sng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Contents</a:t>
            </a:r>
            <a:endParaRPr sz="6400" u="sng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333" name="TextBox 7"/>
          <p:cNvSpPr txBox="1"/>
          <p:nvPr/>
        </p:nvSpPr>
        <p:spPr>
          <a:xfrm>
            <a:off x="11304893" y="5759672"/>
            <a:ext cx="92396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429961" y="1191015"/>
            <a:ext cx="6968359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01</a:t>
            </a:r>
            <a:r>
              <a:rPr kumimoji="0" lang="en-US" altLang="ko-KR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ko-KR" alt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프로젝트 소개</a:t>
            </a:r>
            <a:endParaRPr lang="en-US" altLang="ko-KR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     1-1. </a:t>
            </a:r>
            <a:r>
              <a:rPr lang="ko-KR" altLang="en-US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과제내용</a:t>
            </a:r>
            <a:endParaRPr kumimoji="0" lang="en-US" altLang="ko-KR" sz="18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aseline="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baseline="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    1-2.</a:t>
            </a: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과제조건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02 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 상세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    2-1</a:t>
            </a: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구조도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    2-2.</a:t>
            </a:r>
            <a:r>
              <a:rPr kumimoji="0" lang="en-US" altLang="ko-KR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ko-KR" alt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상세내용</a:t>
            </a:r>
            <a:endParaRPr kumimoji="0" lang="en-US" altLang="ko-KR" sz="18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baseline="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03 </a:t>
            </a:r>
            <a:r>
              <a:rPr kumimoji="0" lang="ko-KR" alt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프로젝트 시연</a:t>
            </a:r>
            <a:endParaRPr kumimoji="0" lang="en-US" altLang="ko-KR" sz="18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aseline="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baseline="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    3-1.</a:t>
            </a: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시연영상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  </a:t>
            </a:r>
            <a:endParaRPr lang="en-US" altLang="ko-KR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04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프로세스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   4-1. </a:t>
            </a:r>
            <a:r>
              <a:rPr lang="ko-KR" altLang="en-US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개발일정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   4-2. 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리뷰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   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1" y="519526"/>
            <a:ext cx="688817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Get </a:t>
            </a:r>
            <a:r>
              <a:rPr lang="en-US" altLang="ko-KR" sz="3200" dirty="0" err="1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TransactionData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81638" y="1674864"/>
            <a:ext cx="2577956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 err="1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Report_Data_Filtering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38" y="2298710"/>
            <a:ext cx="2340000" cy="24154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38" y="4802631"/>
            <a:ext cx="2340000" cy="5331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38" y="5424234"/>
            <a:ext cx="2340000" cy="12980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65" y="3152918"/>
            <a:ext cx="2340000" cy="35693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92" y="3158699"/>
            <a:ext cx="2340000" cy="356933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04408" y="1688221"/>
            <a:ext cx="4800884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Filter Data Table : </a:t>
            </a:r>
            <a:r>
              <a:rPr kumimoji="0" lang="ko-KR" alt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검증</a:t>
            </a: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=“X”</a:t>
            </a:r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, </a:t>
            </a:r>
            <a:r>
              <a:rPr lang="en-US" altLang="ko-KR" sz="16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ACME_Total</a:t>
            </a:r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=</a:t>
            </a:r>
            <a:r>
              <a:rPr lang="ko-KR" altLang="en-US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공백</a:t>
            </a:r>
            <a:endParaRPr lang="en-US" altLang="ko-KR" sz="16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If : </a:t>
            </a:r>
            <a:r>
              <a:rPr kumimoji="0" lang="en-US" altLang="ko-K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DT</a:t>
            </a:r>
            <a:r>
              <a:rPr lang="en-US" altLang="ko-KR" sz="16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.RowCount</a:t>
            </a:r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= 0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lang="en-US" altLang="ko-KR" sz="16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Config</a:t>
            </a:r>
            <a:r>
              <a:rPr lang="ko-KR" altLang="en-US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에서 </a:t>
            </a:r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Email </a:t>
            </a:r>
            <a:r>
              <a:rPr lang="ko-KR" altLang="en-US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본문 읽어와 에러 항목에 맞게 변경</a:t>
            </a:r>
            <a:endParaRPr lang="en-US" altLang="ko-KR" sz="16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5212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1" y="519526"/>
            <a:ext cx="688817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Process Transaction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31" y="3090041"/>
            <a:ext cx="3600000" cy="36322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92" y="3090041"/>
            <a:ext cx="3600000" cy="358192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4174709" y="4805330"/>
            <a:ext cx="2081048" cy="485578"/>
          </a:xfrm>
          <a:prstGeom prst="round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5" name="꺾인 연결선 24"/>
          <p:cNvCxnSpPr>
            <a:stCxn id="14" idx="1"/>
          </p:cNvCxnSpPr>
          <p:nvPr/>
        </p:nvCxnSpPr>
        <p:spPr>
          <a:xfrm rot="10800000">
            <a:off x="3556701" y="2440503"/>
            <a:ext cx="618008" cy="2607617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3556700" y="1824414"/>
            <a:ext cx="3454631" cy="105560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Successful : 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Get_Transaction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Data</a:t>
            </a:r>
          </a:p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Business Exception : </a:t>
            </a:r>
            <a:r>
              <a:rPr lang="en-US" altLang="ko-KR" sz="14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Get_Transaction</a:t>
            </a:r>
            <a:r>
              <a:rPr lang="en-US" altLang="ko-KR" sz="1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Data</a:t>
            </a:r>
          </a:p>
          <a:p>
            <a:r>
              <a:rPr lang="en-US" altLang="ko-KR" sz="1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- System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 : Initialization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644173" y="3537782"/>
            <a:ext cx="2798905" cy="821290"/>
          </a:xfrm>
          <a:prstGeom prst="round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33" name="꺾인 연결선 32"/>
          <p:cNvCxnSpPr>
            <a:stCxn id="29" idx="1"/>
          </p:cNvCxnSpPr>
          <p:nvPr/>
        </p:nvCxnSpPr>
        <p:spPr>
          <a:xfrm rot="10800000">
            <a:off x="7398081" y="2717975"/>
            <a:ext cx="246093" cy="1230452"/>
          </a:xfrm>
          <a:prstGeom prst="bentConnector2">
            <a:avLst/>
          </a:prstGeom>
          <a:noFill/>
          <a:ln w="28575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모서리가 둥근 직사각형 35"/>
          <p:cNvSpPr/>
          <p:nvPr/>
        </p:nvSpPr>
        <p:spPr>
          <a:xfrm>
            <a:off x="7398080" y="1823148"/>
            <a:ext cx="3454631" cy="105560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TransactionNumber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= 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TransactionNumber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+1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en-US" altLang="ko-K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TransActionItem</a:t>
            </a: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ko-KR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하나씩 </a:t>
            </a:r>
            <a:r>
              <a:rPr kumimoji="0" lang="ko-KR" altLang="en-US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돌때마다</a:t>
            </a:r>
            <a:r>
              <a:rPr kumimoji="0" lang="ko-KR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    </a:t>
            </a:r>
            <a:r>
              <a:rPr kumimoji="0" lang="en-US" altLang="ko-K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TransactionNumber</a:t>
            </a: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1</a:t>
            </a:r>
            <a:r>
              <a:rPr kumimoji="0" lang="ko-KR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씩 올라감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4641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err="1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EndProcess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6" y="3664790"/>
            <a:ext cx="1803901" cy="3057459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823777" y="3664790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Send Email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49778" y="4688781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Kill Process</a:t>
            </a:r>
            <a:endParaRPr kumimoji="0" lang="ko-KR" altLang="en-US" sz="1800" i="0" u="none" strike="noStrike" normalizeH="0" baseline="0" dirty="0">
              <a:ln w="0"/>
              <a:solidFill>
                <a:schemeClr val="tx1"/>
              </a:solidFill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41" y="1807654"/>
            <a:ext cx="3003766" cy="4914595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929124" y="3379417"/>
            <a:ext cx="2082800" cy="674914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9124" y="4331934"/>
            <a:ext cx="2082800" cy="674914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4" name="꺾인 연결선 23"/>
          <p:cNvCxnSpPr/>
          <p:nvPr/>
        </p:nvCxnSpPr>
        <p:spPr>
          <a:xfrm>
            <a:off x="6036165" y="3670218"/>
            <a:ext cx="754743" cy="2140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꺾인 연결선 26"/>
          <p:cNvCxnSpPr/>
          <p:nvPr/>
        </p:nvCxnSpPr>
        <p:spPr>
          <a:xfrm>
            <a:off x="6036165" y="4683696"/>
            <a:ext cx="754743" cy="2140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85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err="1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EndProcess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6" y="3664790"/>
            <a:ext cx="1803901" cy="30574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94" y="3597743"/>
            <a:ext cx="3240000" cy="31245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95" y="3597327"/>
            <a:ext cx="3240000" cy="3118349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507534" y="1675459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Send Email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908895" y="1675459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 err="1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KillProcess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7533" y="2234862"/>
            <a:ext cx="3220161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ko-KR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</a:t>
            </a:r>
            <a:r>
              <a:rPr kumimoji="0" lang="en-US" altLang="ko-KR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lang="en-US" altLang="ko-KR" sz="12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Body : </a:t>
            </a:r>
            <a:r>
              <a:rPr lang="en-US" altLang="ko-KR" sz="12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Str_Body</a:t>
            </a:r>
            <a:r>
              <a:rPr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+ </a:t>
            </a:r>
            <a:r>
              <a:rPr lang="en-US" altLang="ko-KR" sz="12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Environment.NewLine</a:t>
            </a:r>
            <a:r>
              <a:rPr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+" "+</a:t>
            </a:r>
            <a:r>
              <a:rPr lang="en-US" altLang="ko-KR" sz="12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Environment.NewLine+Str_Failure_List</a:t>
            </a:r>
            <a:r>
              <a:rPr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+</a:t>
            </a:r>
            <a:r>
              <a:rPr lang="en-US" altLang="ko-KR" sz="12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Environment.NewLine</a:t>
            </a:r>
            <a:r>
              <a:rPr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+</a:t>
            </a:r>
            <a:r>
              <a:rPr lang="en-US" altLang="ko-KR" sz="12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Str_Thanks</a:t>
            </a:r>
            <a:endParaRPr lang="en-US" altLang="ko-KR" sz="12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en-US" altLang="ko-KR" sz="12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kumimoji="0" lang="en-US" altLang="ko-KR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Attach : </a:t>
            </a:r>
            <a:r>
              <a:rPr lang="en-US" altLang="ko-KR" sz="12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in_Str_Result_Path</a:t>
            </a:r>
            <a:r>
              <a:rPr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+ </a:t>
            </a:r>
            <a:r>
              <a:rPr lang="en-US" altLang="ko-KR" sz="12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in_Str_After_title</a:t>
            </a:r>
            <a:r>
              <a:rPr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+</a:t>
            </a:r>
            <a:r>
              <a:rPr lang="en-US" altLang="ko-KR" sz="12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Now.ToString</a:t>
            </a:r>
            <a:r>
              <a:rPr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("</a:t>
            </a:r>
            <a:r>
              <a:rPr lang="en-US" altLang="ko-KR" sz="12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yyyyMMdd</a:t>
            </a:r>
            <a:r>
              <a:rPr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")+ </a:t>
            </a:r>
            <a:r>
              <a:rPr lang="en-US" altLang="ko-KR" sz="12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in_Str_xlsx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8896" y="2234862"/>
            <a:ext cx="324000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en-US" altLang="ko-KR" sz="1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KillProcess</a:t>
            </a:r>
            <a:r>
              <a:rPr kumimoji="0" lang="en-US" altLang="ko-K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: Excel</a:t>
            </a:r>
          </a:p>
          <a:p>
            <a:r>
              <a:rPr kumimoji="0" lang="en-US" altLang="ko-K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lang="en-US" altLang="ko-KR" sz="14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KillProcess</a:t>
            </a:r>
            <a:r>
              <a:rPr lang="en-US" altLang="ko-KR" sz="1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: 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chrome</a:t>
            </a:r>
          </a:p>
        </p:txBody>
      </p:sp>
    </p:spTree>
    <p:extLst>
      <p:ext uri="{BB962C8B-B14F-4D97-AF65-F5344CB8AC3E}">
        <p14:creationId xmlns:p14="http://schemas.microsoft.com/office/powerpoint/2010/main" val="27253814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Exception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6" y="3664790"/>
            <a:ext cx="1803901" cy="3057459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507534" y="1675459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2" y="3039591"/>
            <a:ext cx="3420000" cy="36826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55" y="3039591"/>
            <a:ext cx="3420000" cy="36826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07534" y="2173442"/>
            <a:ext cx="42231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ko-KR" alt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에러 발생 시 </a:t>
            </a: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: </a:t>
            </a:r>
            <a:r>
              <a:rPr kumimoji="0" lang="en-US" altLang="ko-K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LogMessage</a:t>
            </a:r>
            <a:r>
              <a:rPr kumimoji="0" lang="ko-KR" alt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로 에러 메시지 출력</a:t>
            </a:r>
            <a:r>
              <a:rPr kumimoji="0" lang="ko-KR" alt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후 화면 캡쳐</a:t>
            </a:r>
            <a:r>
              <a:rPr kumimoji="0" lang="en-US" altLang="ko-K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, </a:t>
            </a:r>
            <a:r>
              <a:rPr kumimoji="0" lang="ko-KR" alt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이미지 저장</a:t>
            </a:r>
            <a:r>
              <a:rPr kumimoji="0" lang="en-US" altLang="ko-K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, </a:t>
            </a:r>
            <a:r>
              <a:rPr kumimoji="0" lang="ko-KR" alt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메일 발송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25566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Result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07534" y="1675459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Result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99" y="2227332"/>
            <a:ext cx="3659106" cy="1506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99" y="3733454"/>
            <a:ext cx="3659106" cy="29887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92" y="2227332"/>
            <a:ext cx="3420000" cy="44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59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thumb/f/f7/PlusCM128.svg/1280px-PlusCM128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04" y="1898352"/>
            <a:ext cx="4697940" cy="469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Result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07534" y="1675459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Result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34" y="2706149"/>
            <a:ext cx="3240000" cy="4121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584" b="362"/>
          <a:stretch/>
        </p:blipFill>
        <p:spPr>
          <a:xfrm>
            <a:off x="3507534" y="4870124"/>
            <a:ext cx="3240000" cy="18521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7" b="36479"/>
          <a:stretch/>
        </p:blipFill>
        <p:spPr>
          <a:xfrm>
            <a:off x="7417101" y="2441938"/>
            <a:ext cx="3248667" cy="7482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435" y="4870123"/>
            <a:ext cx="3240000" cy="1852126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606863" y="3658670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ko-KR" altLang="en-US" dirty="0" err="1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날짜별</a:t>
            </a:r>
            <a:r>
              <a:rPr lang="ko-KR" altLang="en-US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저장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297514" y="3658670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월별 데이터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606862" y="4415911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월별 폴더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297514" y="4415911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Invoice Report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185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3203903" cy="3308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lang="en-US" altLang="ko-KR" sz="2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2-2-1. </a:t>
            </a:r>
            <a:r>
              <a:rPr lang="en-US" altLang="ko-KR" sz="1600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Intialization</a:t>
            </a:r>
            <a:endParaRPr lang="en-US" altLang="ko-KR" sz="1600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2-2-2. Get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TransactionData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2-2-3. Process Transaction</a:t>
            </a:r>
            <a:endParaRPr lang="en-US" altLang="ko-KR" dirty="0" smtClean="0">
              <a:solidFill>
                <a:schemeClr val="tx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r>
              <a:rPr lang="en-US" altLang="ko-KR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2-2-4. End Process</a:t>
            </a:r>
          </a:p>
          <a:p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2-2-5</a:t>
            </a: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</a:t>
            </a:r>
            <a:r>
              <a:rPr lang="en-US" altLang="ko-KR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Exception</a:t>
            </a:r>
          </a:p>
          <a:p>
            <a:pPr lvl="0"/>
            <a:r>
              <a:rPr lang="en-US" altLang="ko-KR" sz="20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2-2-6</a:t>
            </a:r>
            <a:r>
              <a:rPr lang="en-US" altLang="ko-KR" sz="16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 Result</a:t>
            </a:r>
            <a:endParaRPr lang="ko-KR" altLang="en-US" sz="1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lvl="0"/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r>
              <a:rPr lang="en-US" altLang="ko-KR" sz="54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_</a:t>
            </a:r>
            <a:r>
              <a:rPr lang="en-US" altLang="ko-KR" sz="3200" dirty="0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Result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07534" y="1675459"/>
            <a:ext cx="2409371" cy="40862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Result</a:t>
            </a:r>
            <a:endParaRPr lang="ko-KR" altLang="en-US" dirty="0">
              <a:ln w="0"/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r="48679"/>
          <a:stretch/>
        </p:blipFill>
        <p:spPr>
          <a:xfrm>
            <a:off x="3505892" y="2747204"/>
            <a:ext cx="3600000" cy="39750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 r="45695"/>
          <a:stretch/>
        </p:blipFill>
        <p:spPr>
          <a:xfrm>
            <a:off x="7305292" y="2747204"/>
            <a:ext cx="3600000" cy="39750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6" y="3664790"/>
            <a:ext cx="1803901" cy="30574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07534" y="2173442"/>
            <a:ext cx="422310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ko-KR" alt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성공</a:t>
            </a: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, </a:t>
            </a:r>
            <a:r>
              <a:rPr kumimoji="0" lang="ko-KR" alt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실패에 따른 메일 발송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333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5"/>
          <p:cNvSpPr/>
          <p:nvPr/>
        </p:nvSpPr>
        <p:spPr>
          <a:xfrm>
            <a:off x="334863" y="170268"/>
            <a:ext cx="5906023" cy="6489612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Rectangle 4"/>
          <p:cNvSpPr txBox="1"/>
          <p:nvPr/>
        </p:nvSpPr>
        <p:spPr>
          <a:xfrm>
            <a:off x="909243" y="3234951"/>
            <a:ext cx="2346458" cy="378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3-1 </a:t>
            </a:r>
            <a:r>
              <a:rPr lang="ko-KR" altLang="en-US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시연영상</a:t>
            </a:r>
            <a:endParaRPr sz="14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340" name="TextBox 5"/>
          <p:cNvSpPr txBox="1"/>
          <p:nvPr/>
        </p:nvSpPr>
        <p:spPr>
          <a:xfrm>
            <a:off x="912229" y="2420235"/>
            <a:ext cx="303223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ko-KR" altLang="en-US" sz="40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 시연</a:t>
            </a:r>
            <a:endParaRPr sz="40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297" y="1807927"/>
            <a:ext cx="4258599" cy="32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78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6213" cy="5212800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65" name="Rectangle 5"/>
          <p:cNvSpPr/>
          <p:nvPr/>
        </p:nvSpPr>
        <p:spPr>
          <a:xfrm>
            <a:off x="181694" y="172345"/>
            <a:ext cx="3126213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r>
              <a:rPr lang="en-US" sz="88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03</a:t>
            </a:r>
            <a:endParaRPr sz="8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7906" y="172346"/>
            <a:ext cx="7597386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프로젝트</a:t>
            </a:r>
            <a:r>
              <a:rPr kumimoji="0" lang="ko-KR" altLang="en-US" sz="24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시연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2711669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3-1 </a:t>
            </a:r>
            <a:r>
              <a:rPr kumimoji="0" lang="ko-KR" altLang="en-US" sz="20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시연영상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1" y="519526"/>
            <a:ext cx="662782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시연영상</a:t>
            </a:r>
            <a:r>
              <a:rPr kumimoji="0" lang="en-US" altLang="ko-KR" sz="5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_</a:t>
            </a:r>
            <a:r>
              <a:rPr kumimoji="0" lang="en-US" altLang="ko-KR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Successful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2" name="bandicam 2022-08-31 15-00-06-9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5292" y="2067485"/>
            <a:ext cx="7560000" cy="42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65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5"/>
          <p:cNvSpPr/>
          <p:nvPr/>
        </p:nvSpPr>
        <p:spPr>
          <a:xfrm>
            <a:off x="334863" y="170268"/>
            <a:ext cx="5906023" cy="6489612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Rectangle 4"/>
          <p:cNvSpPr txBox="1"/>
          <p:nvPr/>
        </p:nvSpPr>
        <p:spPr>
          <a:xfrm>
            <a:off x="909243" y="3234951"/>
            <a:ext cx="2346458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1-1 </a:t>
            </a:r>
            <a:r>
              <a:rPr lang="ko-KR" altLang="en-US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과제내용</a:t>
            </a:r>
            <a:endParaRPr lang="en-US" altLang="ko-KR" sz="14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1-2 </a:t>
            </a:r>
            <a:r>
              <a:rPr lang="ko-KR" altLang="en-US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과제조건</a:t>
            </a:r>
            <a:endParaRPr sz="14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340" name="TextBox 5"/>
          <p:cNvSpPr txBox="1"/>
          <p:nvPr/>
        </p:nvSpPr>
        <p:spPr>
          <a:xfrm>
            <a:off x="912229" y="2420235"/>
            <a:ext cx="303223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ko-KR" altLang="en-US" sz="40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 소개</a:t>
            </a:r>
            <a:endParaRPr sz="40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4" b="6756"/>
          <a:stretch/>
        </p:blipFill>
        <p:spPr>
          <a:xfrm>
            <a:off x="7922991" y="1806818"/>
            <a:ext cx="2740803" cy="32165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6213" cy="5212800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65" name="Rectangle 5"/>
          <p:cNvSpPr/>
          <p:nvPr/>
        </p:nvSpPr>
        <p:spPr>
          <a:xfrm>
            <a:off x="181694" y="172345"/>
            <a:ext cx="3126213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r>
              <a:rPr lang="en-US" sz="88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03</a:t>
            </a:r>
            <a:endParaRPr sz="8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7906" y="172346"/>
            <a:ext cx="7597386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프로젝트</a:t>
            </a:r>
            <a:r>
              <a:rPr kumimoji="0" lang="ko-KR" altLang="en-US" sz="24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시연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2711669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3-1 </a:t>
            </a:r>
            <a:r>
              <a:rPr kumimoji="0" lang="ko-KR" altLang="en-US" sz="20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시연영상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1" y="519526"/>
            <a:ext cx="662782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시연영상</a:t>
            </a:r>
            <a:r>
              <a:rPr kumimoji="0" lang="en-US" altLang="ko-KR" sz="5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_</a:t>
            </a:r>
            <a:r>
              <a:rPr kumimoji="0" lang="en-US" altLang="ko-KR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Exception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9" name="Err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6599" y="1998117"/>
            <a:ext cx="7560000" cy="47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233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5"/>
          <p:cNvSpPr/>
          <p:nvPr/>
        </p:nvSpPr>
        <p:spPr>
          <a:xfrm>
            <a:off x="334863" y="170268"/>
            <a:ext cx="5906023" cy="6489612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Rectangle 4"/>
          <p:cNvSpPr txBox="1"/>
          <p:nvPr/>
        </p:nvSpPr>
        <p:spPr>
          <a:xfrm>
            <a:off x="909243" y="3234951"/>
            <a:ext cx="2346458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l"/>
            <a:r>
              <a:rPr lang="en-US" altLang="ko-KR" sz="1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4-1. </a:t>
            </a:r>
            <a:r>
              <a:rPr lang="ko-KR" altLang="en-US" sz="1400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개발일정</a:t>
            </a:r>
            <a:endParaRPr lang="en-US" altLang="ko-KR" sz="14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algn="l"/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4-2. </a:t>
            </a:r>
            <a:r>
              <a:rPr lang="ko-KR" altLang="en-US" sz="1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리뷰</a:t>
            </a:r>
            <a:endParaRPr lang="en-US" altLang="ko-KR" sz="1400" dirty="0">
              <a:solidFill>
                <a:srgbClr val="000000"/>
              </a:solidFill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340" name="TextBox 5"/>
          <p:cNvSpPr txBox="1"/>
          <p:nvPr/>
        </p:nvSpPr>
        <p:spPr>
          <a:xfrm>
            <a:off x="912229" y="2420235"/>
            <a:ext cx="193899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ko-KR" altLang="en-US" sz="40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프로세스</a:t>
            </a:r>
            <a:endParaRPr sz="40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2052" name="Picture 4" descr="https://thumbs.dreamstime.com/z/creative-person-typing-working-computer-vector-cartoon-stick-figure-illustration-creative-person-working-typing-23073320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" b="6781"/>
          <a:stretch/>
        </p:blipFill>
        <p:spPr bwMode="auto">
          <a:xfrm>
            <a:off x="7187037" y="1907610"/>
            <a:ext cx="4281064" cy="335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2907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6213" cy="5212800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65" name="Rectangle 5"/>
          <p:cNvSpPr/>
          <p:nvPr/>
        </p:nvSpPr>
        <p:spPr>
          <a:xfrm>
            <a:off x="181694" y="172345"/>
            <a:ext cx="3126213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r>
              <a:rPr lang="en-US" sz="88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04</a:t>
            </a:r>
            <a:endParaRPr sz="8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7906" y="172346"/>
            <a:ext cx="7597386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프로세스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271166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4</a:t>
            </a:r>
            <a:r>
              <a:rPr kumimoji="0" lang="en-US" altLang="ko-KR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-1.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개발</a:t>
            </a:r>
            <a:r>
              <a:rPr kumimoji="0" lang="ko-KR" altLang="en-US" sz="20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일정</a:t>
            </a:r>
            <a:endParaRPr kumimoji="0" lang="en-US" altLang="ko-KR" sz="20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4</a:t>
            </a: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-2. </a:t>
            </a:r>
            <a:r>
              <a:rPr lang="ko-KR" altLang="en-US" sz="1600" dirty="0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리뷰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332430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4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개발일정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8CA958-C6EA-4F51-AB98-EF9C5A610D1C}"/>
              </a:ext>
            </a:extLst>
          </p:cNvPr>
          <p:cNvCxnSpPr>
            <a:cxnSpLocks/>
          </p:cNvCxnSpPr>
          <p:nvPr/>
        </p:nvCxnSpPr>
        <p:spPr>
          <a:xfrm>
            <a:off x="3501050" y="3925267"/>
            <a:ext cx="7313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54BA0C-2D76-4156-949D-D207103AE306}"/>
              </a:ext>
            </a:extLst>
          </p:cNvPr>
          <p:cNvCxnSpPr/>
          <p:nvPr/>
        </p:nvCxnSpPr>
        <p:spPr>
          <a:xfrm>
            <a:off x="3768011" y="4332380"/>
            <a:ext cx="0" cy="540000"/>
          </a:xfrm>
          <a:prstGeom prst="straightConnector1">
            <a:avLst/>
          </a:prstGeom>
          <a:ln w="50800" cap="rnd">
            <a:solidFill>
              <a:schemeClr val="accent6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CE17382-4F3B-4F5D-9901-37053D46A976}"/>
              </a:ext>
            </a:extLst>
          </p:cNvPr>
          <p:cNvCxnSpPr/>
          <p:nvPr/>
        </p:nvCxnSpPr>
        <p:spPr>
          <a:xfrm>
            <a:off x="7149639" y="4332380"/>
            <a:ext cx="0" cy="540000"/>
          </a:xfrm>
          <a:prstGeom prst="straightConnector1">
            <a:avLst/>
          </a:prstGeom>
          <a:ln w="50800" cap="rnd">
            <a:solidFill>
              <a:schemeClr val="accent4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7FB58C-F619-45F3-8B91-9F8510080B36}"/>
              </a:ext>
            </a:extLst>
          </p:cNvPr>
          <p:cNvCxnSpPr>
            <a:cxnSpLocks/>
          </p:cNvCxnSpPr>
          <p:nvPr/>
        </p:nvCxnSpPr>
        <p:spPr>
          <a:xfrm flipV="1">
            <a:off x="8834116" y="3118517"/>
            <a:ext cx="0" cy="540000"/>
          </a:xfrm>
          <a:prstGeom prst="straightConnector1">
            <a:avLst/>
          </a:prstGeom>
          <a:ln w="50800" cap="rnd">
            <a:solidFill>
              <a:schemeClr val="accent3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74D3BF-2310-4B0C-9D54-2DC05130307D}"/>
              </a:ext>
            </a:extLst>
          </p:cNvPr>
          <p:cNvCxnSpPr/>
          <p:nvPr/>
        </p:nvCxnSpPr>
        <p:spPr>
          <a:xfrm>
            <a:off x="10528614" y="4332380"/>
            <a:ext cx="0" cy="540000"/>
          </a:xfrm>
          <a:prstGeom prst="straightConnector1">
            <a:avLst/>
          </a:prstGeom>
          <a:ln w="50800" cap="rnd">
            <a:solidFill>
              <a:schemeClr val="accent2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93579D5-F621-4951-901C-F1A598D308AE}"/>
              </a:ext>
            </a:extLst>
          </p:cNvPr>
          <p:cNvCxnSpPr>
            <a:cxnSpLocks/>
          </p:cNvCxnSpPr>
          <p:nvPr/>
        </p:nvCxnSpPr>
        <p:spPr>
          <a:xfrm flipV="1">
            <a:off x="5479939" y="3070121"/>
            <a:ext cx="0" cy="540000"/>
          </a:xfrm>
          <a:prstGeom prst="straightConnector1">
            <a:avLst/>
          </a:prstGeom>
          <a:ln w="50800" cap="rnd">
            <a:solidFill>
              <a:schemeClr val="accent5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CB80A2-9073-4086-AB1C-09851F217819}"/>
              </a:ext>
            </a:extLst>
          </p:cNvPr>
          <p:cNvGrpSpPr/>
          <p:nvPr/>
        </p:nvGrpSpPr>
        <p:grpSpPr>
          <a:xfrm>
            <a:off x="3471803" y="3499579"/>
            <a:ext cx="592416" cy="936104"/>
            <a:chOff x="1039088" y="2960948"/>
            <a:chExt cx="592416" cy="936104"/>
          </a:xfrm>
        </p:grpSpPr>
        <p:sp>
          <p:nvSpPr>
            <p:cNvPr id="19" name="순서도: 다른 페이지 연결선 18">
              <a:extLst>
                <a:ext uri="{FF2B5EF4-FFF2-40B4-BE49-F238E27FC236}">
                  <a16:creationId xmlns:a16="http://schemas.microsoft.com/office/drawing/2014/main" id="{A23D110C-A689-4CD2-B837-14006504D351}"/>
                </a:ext>
              </a:extLst>
            </p:cNvPr>
            <p:cNvSpPr/>
            <p:nvPr/>
          </p:nvSpPr>
          <p:spPr>
            <a:xfrm>
              <a:off x="1039088" y="2960948"/>
              <a:ext cx="592416" cy="936104"/>
            </a:xfrm>
            <a:prstGeom prst="flowChartOffpageConnector">
              <a:avLst/>
            </a:prstGeom>
            <a:solidFill>
              <a:schemeClr val="accent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E4EEAF-BC0F-46D3-BCE4-DC52B40BCE2F}"/>
                </a:ext>
              </a:extLst>
            </p:cNvPr>
            <p:cNvSpPr txBox="1"/>
            <p:nvPr/>
          </p:nvSpPr>
          <p:spPr>
            <a:xfrm>
              <a:off x="1055440" y="2996952"/>
              <a:ext cx="375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C2B550-E250-47A5-81CC-CA505DDCB61A}"/>
              </a:ext>
            </a:extLst>
          </p:cNvPr>
          <p:cNvGrpSpPr/>
          <p:nvPr/>
        </p:nvGrpSpPr>
        <p:grpSpPr>
          <a:xfrm>
            <a:off x="5183731" y="3454791"/>
            <a:ext cx="592416" cy="957771"/>
            <a:chOff x="2954501" y="2960948"/>
            <a:chExt cx="592416" cy="957771"/>
          </a:xfrm>
        </p:grpSpPr>
        <p:sp>
          <p:nvSpPr>
            <p:cNvPr id="22" name="순서도: 다른 페이지 연결선 21">
              <a:extLst>
                <a:ext uri="{FF2B5EF4-FFF2-40B4-BE49-F238E27FC236}">
                  <a16:creationId xmlns:a16="http://schemas.microsoft.com/office/drawing/2014/main" id="{81EA9721-5F7F-4165-98B8-BDE070024C65}"/>
                </a:ext>
              </a:extLst>
            </p:cNvPr>
            <p:cNvSpPr/>
            <p:nvPr/>
          </p:nvSpPr>
          <p:spPr>
            <a:xfrm flipV="1">
              <a:off x="2954501" y="2960948"/>
              <a:ext cx="592416" cy="936104"/>
            </a:xfrm>
            <a:prstGeom prst="flowChartOffpageConnector">
              <a:avLst/>
            </a:prstGeom>
            <a:solidFill>
              <a:schemeClr val="accent5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52CCA-5877-4D02-95BA-49D7DAC5B4E4}"/>
                </a:ext>
              </a:extLst>
            </p:cNvPr>
            <p:cNvSpPr txBox="1"/>
            <p:nvPr/>
          </p:nvSpPr>
          <p:spPr>
            <a:xfrm>
              <a:off x="3171493" y="3457054"/>
              <a:ext cx="375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36489EC-D505-414E-9AD0-518633D4CE87}"/>
              </a:ext>
            </a:extLst>
          </p:cNvPr>
          <p:cNvGrpSpPr/>
          <p:nvPr/>
        </p:nvGrpSpPr>
        <p:grpSpPr>
          <a:xfrm>
            <a:off x="6843981" y="3499579"/>
            <a:ext cx="601866" cy="936104"/>
            <a:chOff x="4860464" y="2960948"/>
            <a:chExt cx="601866" cy="936104"/>
          </a:xfrm>
        </p:grpSpPr>
        <p:sp>
          <p:nvSpPr>
            <p:cNvPr id="25" name="순서도: 다른 페이지 연결선 24">
              <a:extLst>
                <a:ext uri="{FF2B5EF4-FFF2-40B4-BE49-F238E27FC236}">
                  <a16:creationId xmlns:a16="http://schemas.microsoft.com/office/drawing/2014/main" id="{4C33127C-12A3-4ABE-A8B8-37292BA4BA15}"/>
                </a:ext>
              </a:extLst>
            </p:cNvPr>
            <p:cNvSpPr/>
            <p:nvPr/>
          </p:nvSpPr>
          <p:spPr>
            <a:xfrm>
              <a:off x="4869914" y="2960948"/>
              <a:ext cx="592416" cy="936104"/>
            </a:xfrm>
            <a:prstGeom prst="flowChartOffpageConnector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DFA5C4-0541-4793-AE75-BF36F7195D17}"/>
                </a:ext>
              </a:extLst>
            </p:cNvPr>
            <p:cNvSpPr txBox="1"/>
            <p:nvPr/>
          </p:nvSpPr>
          <p:spPr>
            <a:xfrm>
              <a:off x="4860464" y="2996952"/>
              <a:ext cx="375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531496-6948-44A8-83EC-F47537C13CAE}"/>
              </a:ext>
            </a:extLst>
          </p:cNvPr>
          <p:cNvSpPr txBox="1"/>
          <p:nvPr/>
        </p:nvSpPr>
        <p:spPr>
          <a:xfrm>
            <a:off x="9369242" y="4007035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97CA6D5-0FF6-4AB0-BC69-729265BD35D7}"/>
              </a:ext>
            </a:extLst>
          </p:cNvPr>
          <p:cNvGrpSpPr/>
          <p:nvPr/>
        </p:nvGrpSpPr>
        <p:grpSpPr>
          <a:xfrm>
            <a:off x="10225610" y="3522976"/>
            <a:ext cx="595641" cy="936104"/>
            <a:chOff x="8697515" y="2960948"/>
            <a:chExt cx="595641" cy="936104"/>
          </a:xfrm>
        </p:grpSpPr>
        <p:sp>
          <p:nvSpPr>
            <p:cNvPr id="31" name="순서도: 다른 페이지 연결선 30">
              <a:extLst>
                <a:ext uri="{FF2B5EF4-FFF2-40B4-BE49-F238E27FC236}">
                  <a16:creationId xmlns:a16="http://schemas.microsoft.com/office/drawing/2014/main" id="{9E9A9501-5D9A-4B35-811C-2A5589A3F189}"/>
                </a:ext>
              </a:extLst>
            </p:cNvPr>
            <p:cNvSpPr/>
            <p:nvPr/>
          </p:nvSpPr>
          <p:spPr>
            <a:xfrm>
              <a:off x="8700740" y="2960948"/>
              <a:ext cx="592416" cy="936104"/>
            </a:xfrm>
            <a:prstGeom prst="flowChartOffpageConnector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DB634D-32E4-4FD2-88E2-FE3295913A3D}"/>
                </a:ext>
              </a:extLst>
            </p:cNvPr>
            <p:cNvSpPr txBox="1"/>
            <p:nvPr/>
          </p:nvSpPr>
          <p:spPr>
            <a:xfrm>
              <a:off x="8697515" y="2970031"/>
              <a:ext cx="375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63E2BA1-470F-4285-84C5-DAA4BE2B12C7}"/>
              </a:ext>
            </a:extLst>
          </p:cNvPr>
          <p:cNvGrpSpPr/>
          <p:nvPr/>
        </p:nvGrpSpPr>
        <p:grpSpPr>
          <a:xfrm>
            <a:off x="8537908" y="3500084"/>
            <a:ext cx="592416" cy="955345"/>
            <a:chOff x="6785327" y="2960948"/>
            <a:chExt cx="592416" cy="955345"/>
          </a:xfrm>
        </p:grpSpPr>
        <p:sp>
          <p:nvSpPr>
            <p:cNvPr id="77" name="순서도: 다른 페이지 연결선 76">
              <a:extLst>
                <a:ext uri="{FF2B5EF4-FFF2-40B4-BE49-F238E27FC236}">
                  <a16:creationId xmlns:a16="http://schemas.microsoft.com/office/drawing/2014/main" id="{6A55126C-8172-4DF2-81AD-4AF7F9C9A97B}"/>
                </a:ext>
              </a:extLst>
            </p:cNvPr>
            <p:cNvSpPr/>
            <p:nvPr/>
          </p:nvSpPr>
          <p:spPr>
            <a:xfrm flipV="1">
              <a:off x="6785327" y="2960948"/>
              <a:ext cx="592416" cy="936104"/>
            </a:xfrm>
            <a:prstGeom prst="flowChartOffpageConnector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531496-6948-44A8-83EC-F47537C13CAE}"/>
                </a:ext>
              </a:extLst>
            </p:cNvPr>
            <p:cNvSpPr txBox="1"/>
            <p:nvPr/>
          </p:nvSpPr>
          <p:spPr>
            <a:xfrm>
              <a:off x="6987916" y="3454628"/>
              <a:ext cx="375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30B4B64-A918-4D7B-BFB1-D91937DDD16D}"/>
              </a:ext>
            </a:extLst>
          </p:cNvPr>
          <p:cNvSpPr txBox="1"/>
          <p:nvPr/>
        </p:nvSpPr>
        <p:spPr>
          <a:xfrm>
            <a:off x="3579275" y="4973569"/>
            <a:ext cx="1015021" cy="459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22.08.23</a:t>
            </a:r>
            <a:endParaRPr lang="ko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3253CD-B021-4C0C-86CB-3EC453047D93}"/>
              </a:ext>
            </a:extLst>
          </p:cNvPr>
          <p:cNvSpPr txBox="1"/>
          <p:nvPr/>
        </p:nvSpPr>
        <p:spPr>
          <a:xfrm>
            <a:off x="3579275" y="5454455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과제 안내</a:t>
            </a:r>
            <a:endParaRPr lang="en-US" altLang="ko-KR" sz="14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프로세스 구상</a:t>
            </a:r>
            <a:endParaRPr lang="ko-KR" altLang="en-US" sz="14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0B4B64-A918-4D7B-BFB1-D91937DDD16D}"/>
              </a:ext>
            </a:extLst>
          </p:cNvPr>
          <p:cNvSpPr txBox="1"/>
          <p:nvPr/>
        </p:nvSpPr>
        <p:spPr>
          <a:xfrm>
            <a:off x="5220218" y="2011618"/>
            <a:ext cx="1709122" cy="459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22.08.24~08.26</a:t>
            </a:r>
            <a:endParaRPr lang="ko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3253CD-B021-4C0C-86CB-3EC453047D93}"/>
              </a:ext>
            </a:extLst>
          </p:cNvPr>
          <p:cNvSpPr txBox="1"/>
          <p:nvPr/>
        </p:nvSpPr>
        <p:spPr>
          <a:xfrm>
            <a:off x="5221025" y="2438459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개발 시작</a:t>
            </a:r>
            <a:endParaRPr lang="en-US" altLang="ko-KR" sz="14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FlowChart</a:t>
            </a:r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Ver. 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개발완료</a:t>
            </a:r>
            <a:endParaRPr lang="ko-KR" altLang="en-US" sz="14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30B4B64-A918-4D7B-BFB1-D91937DDD16D}"/>
              </a:ext>
            </a:extLst>
          </p:cNvPr>
          <p:cNvSpPr txBox="1"/>
          <p:nvPr/>
        </p:nvSpPr>
        <p:spPr>
          <a:xfrm>
            <a:off x="6853431" y="4973569"/>
            <a:ext cx="1015021" cy="459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22.08.27</a:t>
            </a:r>
            <a:endParaRPr lang="ko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B3253CD-B021-4C0C-86CB-3EC453047D93}"/>
              </a:ext>
            </a:extLst>
          </p:cNvPr>
          <p:cNvSpPr txBox="1"/>
          <p:nvPr/>
        </p:nvSpPr>
        <p:spPr>
          <a:xfrm>
            <a:off x="6853431" y="5454455"/>
            <a:ext cx="142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</a:t>
            </a:r>
            <a:r>
              <a:rPr lang="en-US" altLang="ko-KR" sz="14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ReFrameWork</a:t>
            </a:r>
            <a:endParaRPr lang="en-US" altLang="ko-KR" sz="14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프로세스 구상</a:t>
            </a:r>
            <a:endParaRPr lang="ko-KR" altLang="en-US" sz="14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0B4B64-A918-4D7B-BFB1-D91937DDD16D}"/>
              </a:ext>
            </a:extLst>
          </p:cNvPr>
          <p:cNvSpPr txBox="1"/>
          <p:nvPr/>
        </p:nvSpPr>
        <p:spPr>
          <a:xfrm>
            <a:off x="10127587" y="4973569"/>
            <a:ext cx="1015021" cy="459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22.09.01</a:t>
            </a:r>
            <a:endParaRPr lang="ko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B3253CD-B021-4C0C-86CB-3EC453047D93}"/>
              </a:ext>
            </a:extLst>
          </p:cNvPr>
          <p:cNvSpPr txBox="1"/>
          <p:nvPr/>
        </p:nvSpPr>
        <p:spPr>
          <a:xfrm>
            <a:off x="10127587" y="5454455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 종료</a:t>
            </a:r>
            <a:endParaRPr lang="ko-KR" altLang="en-US" sz="14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0B4B64-A918-4D7B-BFB1-D91937DDD16D}"/>
              </a:ext>
            </a:extLst>
          </p:cNvPr>
          <p:cNvSpPr txBox="1"/>
          <p:nvPr/>
        </p:nvSpPr>
        <p:spPr>
          <a:xfrm>
            <a:off x="8537908" y="2011618"/>
            <a:ext cx="1709122" cy="459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22.08.28~08.31</a:t>
            </a:r>
            <a:endParaRPr lang="ko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B3253CD-B021-4C0C-86CB-3EC453047D93}"/>
              </a:ext>
            </a:extLst>
          </p:cNvPr>
          <p:cNvSpPr txBox="1"/>
          <p:nvPr/>
        </p:nvSpPr>
        <p:spPr>
          <a:xfrm>
            <a:off x="8538715" y="2438459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-Exception 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구상 및</a:t>
            </a:r>
            <a:endParaRPr lang="en-US" altLang="ko-KR" sz="14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en-US" altLang="ko-KR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-REF </a:t>
            </a:r>
            <a:r>
              <a:rPr lang="en-US" altLang="ko-KR" sz="1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Ver. </a:t>
            </a:r>
            <a:r>
              <a:rPr lang="ko-KR" altLang="en-US" sz="1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개발 완료</a:t>
            </a:r>
          </a:p>
        </p:txBody>
      </p:sp>
    </p:spTree>
    <p:extLst>
      <p:ext uri="{BB962C8B-B14F-4D97-AF65-F5344CB8AC3E}">
        <p14:creationId xmlns:p14="http://schemas.microsoft.com/office/powerpoint/2010/main" val="38361108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humbs.dreamstime.com/z/person-businessman-running-forward-uphill-success-vector-cartoon-stick-figure-illustration-career-character-23073196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" b="8233"/>
          <a:stretch/>
        </p:blipFill>
        <p:spPr bwMode="auto">
          <a:xfrm>
            <a:off x="7106599" y="3554412"/>
            <a:ext cx="5000625" cy="33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4" name="Rectangle 5"/>
          <p:cNvSpPr/>
          <p:nvPr/>
        </p:nvSpPr>
        <p:spPr>
          <a:xfrm>
            <a:off x="181693" y="1510317"/>
            <a:ext cx="3126213" cy="5212800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65" name="Rectangle 5"/>
          <p:cNvSpPr/>
          <p:nvPr/>
        </p:nvSpPr>
        <p:spPr>
          <a:xfrm>
            <a:off x="181694" y="172345"/>
            <a:ext cx="3126213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r>
              <a:rPr lang="en-US" sz="88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04</a:t>
            </a:r>
            <a:endParaRPr sz="8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7906" y="172346"/>
            <a:ext cx="7597386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프로세스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271166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4</a:t>
            </a:r>
            <a:r>
              <a:rPr kumimoji="0" lang="en-US" altLang="ko-KR" sz="16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-1. </a:t>
            </a:r>
            <a:r>
              <a:rPr lang="ko-KR" altLang="en-US" sz="1600" b="1" dirty="0" err="1" smtClean="0">
                <a:solidFill>
                  <a:schemeClr val="tx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개발</a:t>
            </a:r>
            <a:r>
              <a:rPr kumimoji="0" lang="ko-KR" altLang="en-US" sz="1600" b="1" i="0" u="none" strike="noStrike" cap="none" spc="0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일정</a:t>
            </a:r>
            <a:endParaRPr kumimoji="0" lang="en-US" altLang="ko-KR" sz="1600" b="1" i="0" u="none" strike="noStrike" cap="none" spc="0" normalizeH="0" baseline="0" dirty="0" smtClean="0">
              <a:ln>
                <a:noFill/>
              </a:ln>
              <a:solidFill>
                <a:schemeClr val="tx2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4</a:t>
            </a:r>
            <a:r>
              <a:rPr kumimoji="0" lang="en-US" altLang="ko-KR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-2. </a:t>
            </a:r>
            <a:r>
              <a:rPr lang="ko-KR" altLang="en-US" sz="2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리뷰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332430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4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리뷰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3150" y="1923393"/>
            <a:ext cx="7292142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실제로 실무에서</a:t>
            </a:r>
            <a:r>
              <a:rPr kumimoji="0" lang="ko-KR" alt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적용되는 </a:t>
            </a:r>
            <a:r>
              <a:rPr kumimoji="0" lang="en-US" altLang="ko-KR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REFramework</a:t>
            </a:r>
            <a:r>
              <a:rPr kumimoji="0" lang="ko-KR" alt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를 이용하여 개발</a:t>
            </a:r>
            <a:endParaRPr kumimoji="0" lang="en-US" altLang="ko-KR" sz="18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en-US" altLang="ko-K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Reframework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가 익숙하지 않기 때문에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workflow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를 이용하여 선 개발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처음 막막하던 </a:t>
            </a:r>
            <a:r>
              <a:rPr kumimoji="0" lang="en-US" altLang="ko-K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REFramework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를 하나하나씩 해보니 알게 됨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lang="en-US" altLang="ko-KR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TransactionItem</a:t>
            </a: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마다 개발이 진행되기 때문에 속도는 좀 느려도 안정성 면에서 뛰어난 것을 알게 됨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- 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다양한 프로젝트 경험을 통해 </a:t>
            </a:r>
            <a:r>
              <a:rPr lang="en-US" altLang="ko-KR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REFramework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를 습득할 필요성을 느낌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-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기본 </a:t>
            </a: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Workflow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와 </a:t>
            </a:r>
            <a:r>
              <a:rPr lang="en-US" altLang="ko-KR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REFramework</a:t>
            </a: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사이에서 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해당 프로젝트에 맞는 방법을 찾아서 적용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6731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5"/>
          <p:cNvSpPr/>
          <p:nvPr/>
        </p:nvSpPr>
        <p:spPr>
          <a:xfrm>
            <a:off x="334863" y="170268"/>
            <a:ext cx="5906023" cy="6489612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Rectangle 4"/>
          <p:cNvSpPr txBox="1"/>
          <p:nvPr/>
        </p:nvSpPr>
        <p:spPr>
          <a:xfrm>
            <a:off x="909243" y="3234951"/>
            <a:ext cx="2346458" cy="378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l"/>
            <a:endParaRPr lang="en-US" altLang="ko-KR" sz="1400" dirty="0">
              <a:solidFill>
                <a:srgbClr val="000000"/>
              </a:solidFill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6" name="Picture 2" descr="https://thumbs.dreamstime.com/z/happy-person-businessman-smiling-throwing-papers-air-vector-cartoon-stick-figure-illustration-celebrating-character-2469585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0"/>
          <a:stretch/>
        </p:blipFill>
        <p:spPr bwMode="auto">
          <a:xfrm>
            <a:off x="6240886" y="104378"/>
            <a:ext cx="5670448" cy="65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814516" y="518932"/>
            <a:ext cx="3780092" cy="278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93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6213" cy="5212800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65" name="Rectangle 5"/>
          <p:cNvSpPr/>
          <p:nvPr/>
        </p:nvSpPr>
        <p:spPr>
          <a:xfrm>
            <a:off x="181694" y="172345"/>
            <a:ext cx="3126213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r>
              <a:rPr lang="en-US" sz="88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01</a:t>
            </a:r>
            <a:endParaRPr sz="8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7906" y="172346"/>
            <a:ext cx="7597386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프로젝트</a:t>
            </a:r>
            <a:r>
              <a:rPr kumimoji="0" lang="ko-KR" altLang="en-US" sz="24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소개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271166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1-1. </a:t>
            </a:r>
            <a:r>
              <a:rPr kumimoji="0" lang="ko-KR" altLang="en-US" sz="20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과제내용</a:t>
            </a:r>
            <a:endParaRPr kumimoji="0" lang="en-US" altLang="ko-KR" sz="20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1-2. </a:t>
            </a:r>
            <a:r>
              <a:rPr kumimoji="0" lang="ko-KR" altLang="en-US" sz="1600" b="0" i="0" u="none" strike="noStrike" cap="none" spc="0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과제조건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332430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과제내용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0710" y="1644908"/>
            <a:ext cx="6552149" cy="3554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과제이름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: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월별 인보이스 정합성 검증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수행주기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: 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월 </a:t>
            </a: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회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285750" marR="0" indent="-285750" algn="l" defTabSz="914400" rtl="0" fontAlgn="auto" latinLnBrk="0" hangingPunct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수행방법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: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스케줄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과제내용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: ACME</a:t>
            </a: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에 업로드 된 월별 인보이스 엑셀 파일을 다운로드하여 정합성 검증을 수행하는 프로세스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6" y="3664790"/>
            <a:ext cx="1803901" cy="30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8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2800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r>
              <a:rPr lang="en-US" sz="88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01</a:t>
            </a:r>
            <a:endParaRPr sz="8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7907" y="172346"/>
            <a:ext cx="7597385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프로젝트</a:t>
            </a:r>
            <a:r>
              <a:rPr kumimoji="0" lang="ko-KR" altLang="en-US" sz="24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소개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271166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1-1. </a:t>
            </a:r>
            <a:r>
              <a:rPr kumimoji="0" lang="ko-KR" altLang="en-US" sz="1600" b="1" i="0" u="none" strike="noStrike" cap="none" spc="0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과제내용</a:t>
            </a:r>
            <a:endParaRPr kumimoji="0" lang="en-US" altLang="ko-KR" sz="1600" b="1" i="0" u="none" strike="noStrike" cap="none" spc="0" normalizeH="0" baseline="0" dirty="0" smtClean="0">
              <a:ln>
                <a:noFill/>
              </a:ln>
              <a:solidFill>
                <a:schemeClr val="tx2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1-2. </a:t>
            </a:r>
            <a:r>
              <a:rPr kumimoji="0" lang="ko-KR" altLang="en-US" sz="2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과제조건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332430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4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과제조건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297" y="1644908"/>
            <a:ext cx="6552149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여러 개의 엑셀 파일을 </a:t>
            </a:r>
            <a:r>
              <a:rPr kumimoji="0" lang="ko-KR" alt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작업단위로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구조화 및 분류하여 처리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엑셀 다운로드 실패할 경우 대비하여 예외처리 추가</a:t>
            </a:r>
            <a:endParaRPr lang="en-US" altLang="ko-KR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다운로드 한 월별 인보이스 엑셀 파일을 수기로 검토 가능하도록 월별 폴더로 보존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임의의 특정 월에 대해서만 검증 수행될 수 있도록 </a:t>
            </a:r>
            <a:r>
              <a:rPr lang="ko-KR" altLang="en-US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분기처리</a:t>
            </a:r>
            <a:endParaRPr lang="en-US" altLang="ko-KR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RPA</a:t>
            </a:r>
            <a:r>
              <a:rPr kumimoji="0" lang="en-US" altLang="ko-KR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 </a:t>
            </a:r>
            <a:r>
              <a:rPr kumimoji="0" lang="ko-KR" alt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sym typeface="Calibri"/>
              </a:rPr>
              <a:t>수행 결과에 따라 각각 분기처리하여 이메일 전송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티웨이_항공" panose="02000300000000000000" pitchFamily="2" charset="-127"/>
              <a:ea typeface="티웨이_항공" panose="02000300000000000000" pitchFamily="2" charset="-127"/>
              <a:sym typeface="Calibri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6" y="3664790"/>
            <a:ext cx="1803901" cy="30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895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5"/>
          <p:cNvSpPr/>
          <p:nvPr/>
        </p:nvSpPr>
        <p:spPr>
          <a:xfrm>
            <a:off x="334863" y="170268"/>
            <a:ext cx="5906023" cy="6489612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Rectangle 4"/>
          <p:cNvSpPr txBox="1"/>
          <p:nvPr/>
        </p:nvSpPr>
        <p:spPr>
          <a:xfrm>
            <a:off x="909243" y="3234951"/>
            <a:ext cx="234645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2-1 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구조도</a:t>
            </a:r>
            <a:endParaRPr lang="en-US" altLang="ko-KR" sz="14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2-2 </a:t>
            </a:r>
            <a:r>
              <a:rPr lang="ko-KR" altLang="en-US" sz="14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상세내용</a:t>
            </a:r>
            <a:endParaRPr sz="14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340" name="TextBox 5"/>
          <p:cNvSpPr txBox="1"/>
          <p:nvPr/>
        </p:nvSpPr>
        <p:spPr>
          <a:xfrm>
            <a:off x="912229" y="2420235"/>
            <a:ext cx="303223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ko-KR" altLang="en-US" sz="40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 상세</a:t>
            </a:r>
            <a:endParaRPr sz="40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617" y="2274412"/>
            <a:ext cx="3402850" cy="26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75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2800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271166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A7A7A7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1600" dirty="0" smtClean="0">
                <a:solidFill>
                  <a:srgbClr val="A7A7A7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A7A7A7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332430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297" y="1907833"/>
            <a:ext cx="6829561" cy="32447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6" y="3664790"/>
            <a:ext cx="1803901" cy="30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40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5" y="172345"/>
            <a:ext cx="3126212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271166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A7A7A7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1600" dirty="0" smtClean="0">
                <a:solidFill>
                  <a:srgbClr val="A7A7A7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A7A7A7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r>
              <a:rPr kumimoji="0" lang="en-US" altLang="ko-KR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(</a:t>
            </a:r>
            <a:r>
              <a:rPr kumimoji="0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일반 </a:t>
            </a:r>
            <a:r>
              <a:rPr kumimoji="0" lang="en-US" altLang="ko-KR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Ver.)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6" y="3664790"/>
            <a:ext cx="1803901" cy="30574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97" y="1958631"/>
            <a:ext cx="5400000" cy="47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35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"/>
          <p:cNvSpPr/>
          <p:nvPr/>
        </p:nvSpPr>
        <p:spPr>
          <a:xfrm>
            <a:off x="181693" y="1510317"/>
            <a:ext cx="3124800" cy="5211932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5" name="Rectangle 5"/>
          <p:cNvSpPr/>
          <p:nvPr/>
        </p:nvSpPr>
        <p:spPr>
          <a:xfrm>
            <a:off x="181694" y="172345"/>
            <a:ext cx="3124799" cy="13379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02</a:t>
            </a: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3306493" y="172346"/>
            <a:ext cx="7598799" cy="1337971"/>
          </a:xfrm>
          <a:prstGeom prst="rect">
            <a:avLst/>
          </a:prstGeom>
          <a:solidFill>
            <a:srgbClr val="1E1E1E">
              <a:alpha val="68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8838" y="981190"/>
            <a:ext cx="19990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프로젝트 상세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497" y="1923393"/>
            <a:ext cx="271166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-1.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A7A7A7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2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-2. </a:t>
            </a:r>
            <a:r>
              <a:rPr lang="ko-KR" altLang="en-US" sz="1600" dirty="0" smtClean="0">
                <a:solidFill>
                  <a:srgbClr val="A7A7A7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상세내용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A7A7A7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992" y="519526"/>
            <a:ext cx="678428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구조도</a:t>
            </a:r>
            <a:r>
              <a:rPr kumimoji="0" lang="en-US" altLang="ko-KR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(</a:t>
            </a:r>
            <a:r>
              <a:rPr lang="en-US" altLang="ko-KR" sz="3200" dirty="0" err="1" smtClean="0">
                <a:solidFill>
                  <a:srgbClr val="FFFFFF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</a:rPr>
              <a:t>REFramework</a:t>
            </a:r>
            <a:r>
              <a:rPr kumimoji="0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 </a:t>
            </a:r>
            <a:r>
              <a:rPr kumimoji="0" lang="en-US" altLang="ko-KR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티웨이_항공" panose="02000300000000000000" pitchFamily="2" charset="-127"/>
                <a:ea typeface="티웨이_항공" panose="02000300000000000000" pitchFamily="2" charset="-127"/>
                <a:cs typeface="Calibri"/>
                <a:sym typeface="Calibri"/>
              </a:rPr>
              <a:t>Ver.)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티웨이_항공" panose="02000300000000000000" pitchFamily="2" charset="-127"/>
              <a:ea typeface="티웨이_항공" panose="02000300000000000000" pitchFamily="2" charset="-127"/>
              <a:cs typeface="Calibri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6" y="3664790"/>
            <a:ext cx="1803901" cy="30574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86" r="-1898"/>
          <a:stretch/>
        </p:blipFill>
        <p:spPr>
          <a:xfrm>
            <a:off x="3629297" y="1962279"/>
            <a:ext cx="5400000" cy="47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25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1491</Words>
  <Application>Microsoft Office PowerPoint</Application>
  <PresentationFormat>와이드스크린</PresentationFormat>
  <Paragraphs>400</Paragraphs>
  <Slides>34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Lato Regular</vt:lpstr>
      <vt:lpstr>Montserrat Bold</vt:lpstr>
      <vt:lpstr>Montserrat Light</vt:lpstr>
      <vt:lpstr>나눔스퀘어 ExtraBold</vt:lpstr>
      <vt:lpstr>티웨이_항공</vt:lpstr>
      <vt:lpstr>Arial</vt:lpstr>
      <vt:lpstr>Calibri</vt:lpstr>
      <vt:lpstr>Calibri Light</vt:lpstr>
      <vt:lpstr>Helvetica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전혜선</cp:lastModifiedBy>
  <cp:revision>73</cp:revision>
  <dcterms:modified xsi:type="dcterms:W3CDTF">2022-09-04T08:32:22Z</dcterms:modified>
</cp:coreProperties>
</file>